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6" r:id="rId11"/>
    <p:sldId id="264" r:id="rId12"/>
    <p:sldId id="265" r:id="rId13"/>
    <p:sldId id="268" r:id="rId14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F00036E-71A6-43ED-B722-559921F9EB15}">
          <p14:sldIdLst>
            <p14:sldId id="256"/>
          </p14:sldIdLst>
        </p14:section>
        <p14:section name="Untitled Section" id="{7A37E233-45C3-48CE-B474-2239CF6EB771}">
          <p14:sldIdLst>
            <p14:sldId id="257"/>
            <p14:sldId id="258"/>
            <p14:sldId id="259"/>
            <p14:sldId id="260"/>
          </p14:sldIdLst>
        </p14:section>
        <p14:section name="Untitled Section" id="{8932A468-01C0-4EA7-AC44-BC1DE33BC95B}">
          <p14:sldIdLst>
            <p14:sldId id="261"/>
            <p14:sldId id="262"/>
            <p14:sldId id="267"/>
            <p14:sldId id="263"/>
            <p14:sldId id="266"/>
            <p14:sldId id="264"/>
            <p14:sldId id="265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45" autoAdjust="0"/>
    <p:restoredTop sz="95514" autoAdjust="0"/>
  </p:normalViewPr>
  <p:slideViewPr>
    <p:cSldViewPr snapToGrid="0">
      <p:cViewPr varScale="1">
        <p:scale>
          <a:sx n="60" d="100"/>
          <a:sy n="60" d="100"/>
        </p:scale>
        <p:origin x="1060" y="48"/>
      </p:cViewPr>
      <p:guideLst/>
    </p:cSldViewPr>
  </p:slideViewPr>
  <p:outlineViewPr>
    <p:cViewPr>
      <p:scale>
        <a:sx n="33" d="100"/>
        <a:sy n="33" d="100"/>
      </p:scale>
      <p:origin x="0" y="-32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1829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E446C-8EEB-4BED-9C9B-300632D8C6C3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94E54-69F5-453E-9C0E-3784988429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837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94E54-69F5-453E-9C0E-37849884294F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0343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94E54-69F5-453E-9C0E-37849884294F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175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938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141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089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7122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0561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786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402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3109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073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241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276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538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694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54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532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685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359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ED9BAA8-EDF3-43D0-95C2-D64C174CF75F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830EE27-B5DE-44B5-BA75-E1EB0FF305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283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City_(Park_and_Burgess_book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Asszimiláció-elméletek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ELMÉLETI Áttekintés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42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378114"/>
            <a:ext cx="8761413" cy="706964"/>
          </a:xfrm>
        </p:spPr>
        <p:txBody>
          <a:bodyPr/>
          <a:lstStyle/>
          <a:p>
            <a:r>
              <a:rPr lang="hu-HU" sz="3200" dirty="0"/>
              <a:t>Új irányzatok az asszimiláció kutatásában</a:t>
            </a:r>
            <a:br>
              <a:rPr lang="hu-HU" dirty="0"/>
            </a:br>
            <a:r>
              <a:rPr lang="en-US" sz="2000" dirty="0"/>
              <a:t>Eva Morawska, </a:t>
            </a:r>
            <a:r>
              <a:rPr lang="en-US" sz="2000" i="1" dirty="0"/>
              <a:t>In Defense of the Assimilation Model</a:t>
            </a:r>
            <a:r>
              <a:rPr lang="en-US" sz="2000" dirty="0"/>
              <a:t> (1994)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fontScale="25000" lnSpcReduction="20000"/>
          </a:bodyPr>
          <a:lstStyle/>
          <a:p>
            <a:r>
              <a:rPr lang="hu-HU" sz="4800" b="1" dirty="0"/>
              <a:t>Az asszimiláció három előrehaladott szakasza:</a:t>
            </a:r>
            <a:endParaRPr lang="hu-HU" sz="4800" dirty="0"/>
          </a:p>
          <a:p>
            <a:pPr>
              <a:buFont typeface="+mj-lt"/>
              <a:buAutoNum type="arabicPeriod"/>
            </a:pPr>
            <a:r>
              <a:rPr lang="hu-HU" sz="4800" b="1" dirty="0"/>
              <a:t>Társadalmi integráció:</a:t>
            </a:r>
            <a:r>
              <a:rPr lang="hu-HU" sz="4800" dirty="0"/>
              <a:t> Az etnikai csoport tagjainak beilleszkedése a domináns csoport elsődleges társadalmi köreibe, beleértve a vegyes házasságokat is.</a:t>
            </a:r>
            <a:br>
              <a:rPr lang="hu-HU" sz="4800" dirty="0"/>
            </a:br>
            <a:r>
              <a:rPr lang="hu-HU" sz="4800" b="1" dirty="0"/>
              <a:t>Szükséges feltételek:</a:t>
            </a:r>
            <a:endParaRPr lang="hu-HU" sz="4800" dirty="0"/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Az etnikai hálózatok és intézmények minimális jelenléte vagy hiánya 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Minimális vagy egyáltalán nem létező kulturális (vallási, nyelvi) akadályok az etnikai csoport és a domináns csoport tagjai közötti személyes kapcsolatokban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 gazdasági alá- és fölérendeltség hiánya a helyi környezetben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Az egyéni szintű előítéletek minimális vagy teljes hiánya a domináns csoport tagjai között 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Az etnikai csoport kis létszáma</a:t>
            </a:r>
          </a:p>
          <a:p>
            <a:pPr>
              <a:buFont typeface="+mj-lt"/>
              <a:buAutoNum type="arabicPeriod"/>
            </a:pPr>
            <a:r>
              <a:rPr lang="hu-HU" sz="4800" b="1" dirty="0"/>
              <a:t>A kollektív etnikai identitás eltűnése</a:t>
            </a:r>
            <a:br>
              <a:rPr lang="hu-HU" sz="4800" dirty="0"/>
            </a:br>
            <a:r>
              <a:rPr lang="hu-HU" sz="4800" b="1" dirty="0"/>
              <a:t>Szükséges feltételek:</a:t>
            </a:r>
            <a:endParaRPr lang="hu-HU" sz="4800" dirty="0"/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Az etnikai csoport tagjainak előrehaladott társadalmi integrációja a domináns társadalom elsődleges társadalmi köreibe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Az etnikai csoport kis létszáma egy adott helyen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 lakóhelyen kívül nem létezik jelentős szimbolikus etnikai referenciacsoport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800" dirty="0"/>
              <a:t>Az integrációra való hajlandóság</a:t>
            </a:r>
          </a:p>
          <a:p>
            <a:pPr>
              <a:buFont typeface="+mj-lt"/>
              <a:buAutoNum type="arabicPeriod"/>
            </a:pPr>
            <a:r>
              <a:rPr lang="hu-HU" sz="4800" b="1" dirty="0"/>
              <a:t>Az egyéni etnikai identitás eltűnése</a:t>
            </a:r>
            <a:endParaRPr lang="hu-HU" sz="4800" dirty="0"/>
          </a:p>
          <a:p>
            <a:pPr marL="914400" lvl="2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0886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795"/>
            <a:ext cx="10515600" cy="1031700"/>
          </a:xfrm>
        </p:spPr>
        <p:txBody>
          <a:bodyPr/>
          <a:lstStyle/>
          <a:p>
            <a:r>
              <a:rPr lang="hu-HU" dirty="0"/>
              <a:t>Egy új asszimiláció-elmélet</a:t>
            </a:r>
            <a:br>
              <a:rPr lang="hu-HU" dirty="0"/>
            </a:br>
            <a:r>
              <a:rPr lang="hu-HU" sz="2400" dirty="0"/>
              <a:t>Rogers </a:t>
            </a:r>
            <a:r>
              <a:rPr lang="en-US" sz="2400" dirty="0"/>
              <a:t>Brubaker</a:t>
            </a:r>
            <a:r>
              <a:rPr lang="hu-HU" sz="2400" dirty="0"/>
              <a:t>: T</a:t>
            </a:r>
            <a:r>
              <a:rPr lang="en-US" sz="2400" dirty="0"/>
              <a:t>he return of assimilation?</a:t>
            </a:r>
            <a:r>
              <a:rPr lang="hu-HU" sz="2400" dirty="0"/>
              <a:t> (2001)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2" y="2330170"/>
            <a:ext cx="10975428" cy="4383667"/>
          </a:xfrm>
        </p:spPr>
        <p:txBody>
          <a:bodyPr/>
          <a:lstStyle/>
          <a:p>
            <a:pPr marL="0" indent="0">
              <a:buNone/>
            </a:pPr>
            <a:r>
              <a:rPr lang="hu-HU" b="1" dirty="0"/>
              <a:t>Az asszimiláció két jelentése: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954514"/>
              </p:ext>
            </p:extLst>
          </p:nvPr>
        </p:nvGraphicFramePr>
        <p:xfrm>
          <a:off x="838200" y="3022716"/>
          <a:ext cx="7748751" cy="3342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193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/>
                        <a:t>Általános és absztrakt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/>
                        <a:t>Specifikus és organikus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589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600" dirty="0"/>
                        <a:t>fokozódó belső és külső hasonlóság   </a:t>
                      </a:r>
                      <a:r>
                        <a:rPr lang="hu-HU" sz="1600" dirty="0">
                          <a:effectLst/>
                        </a:rPr>
                        <a:t>hasonlóvá válás 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hu-HU" sz="1600" dirty="0">
                          <a:effectLst/>
                        </a:rPr>
                        <a:t>      = Intranzitív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  <a:defRPr/>
                      </a:pPr>
                      <a:r>
                        <a:rPr lang="hu-HU" sz="1600" dirty="0"/>
                        <a:t>hasonlóvá tétel, illetve hasonlóként kezelés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hu-HU" sz="1600" dirty="0"/>
                        <a:t>      = Tranzitív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  <a:defRPr/>
                      </a:pPr>
                      <a:r>
                        <a:rPr lang="hu-HU" sz="1600" dirty="0"/>
                        <a:t>átalakítás, beolvasztás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600" dirty="0">
                          <a:effectLst/>
                        </a:rPr>
                        <a:t>teljes beolvadás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67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600" dirty="0"/>
                        <a:t>a hasonlóvá válás folyamata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GB" sz="1600" dirty="0"/>
                        <a:t>a </a:t>
                      </a:r>
                      <a:r>
                        <a:rPr lang="en-GB" sz="1600" dirty="0" err="1"/>
                        <a:t>hangsúly</a:t>
                      </a:r>
                      <a:r>
                        <a:rPr lang="en-GB" sz="1600" dirty="0"/>
                        <a:t> a </a:t>
                      </a:r>
                      <a:r>
                        <a:rPr lang="en-GB" sz="1600" dirty="0" err="1"/>
                        <a:t>végső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állapot</a:t>
                      </a:r>
                      <a:r>
                        <a:rPr lang="hu-HU" sz="1600" dirty="0" err="1"/>
                        <a:t>on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37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600" dirty="0">
                          <a:effectLst/>
                        </a:rPr>
                        <a:t>a kérdés: a változás foka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600" dirty="0">
                          <a:effectLst/>
                        </a:rPr>
                        <a:t>a kérdés: vagy-vagy; nincs fokozatosság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2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Brubaker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05449"/>
            <a:ext cx="11065476" cy="4316626"/>
          </a:xfrm>
        </p:spPr>
        <p:txBody>
          <a:bodyPr>
            <a:normAutofit fontScale="25000" lnSpcReduction="20000"/>
          </a:bodyPr>
          <a:lstStyle/>
          <a:p>
            <a:endParaRPr lang="hu-HU" b="1" dirty="0"/>
          </a:p>
          <a:p>
            <a:r>
              <a:rPr lang="hu-HU" sz="5600" b="1" dirty="0"/>
              <a:t>Az asszimiláció fogalmának átalakulása: az új migráció hatása</a:t>
            </a:r>
            <a:endParaRPr lang="hu-HU" sz="56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Az „organikus” asszimilációs megértésről az „absztrakt” megértés felé való elmozdulás</a:t>
            </a:r>
            <a:endParaRPr lang="hu-HU" sz="4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b="1" dirty="0"/>
              <a:t>Organikus:</a:t>
            </a:r>
            <a:r>
              <a:rPr lang="hu-HU" sz="4800" dirty="0"/>
              <a:t> a teljes beolvadás végállapotára összpontosít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b="1" dirty="0"/>
              <a:t>Absztrakt:</a:t>
            </a:r>
            <a:r>
              <a:rPr lang="hu-HU" sz="4800" dirty="0"/>
              <a:t> a társadalmi egység növekedéséhez vezető különböző utakra fókuszál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Az „tranzitív” és „intranzitív” asszimilációs felfogások közötti elmozdulás</a:t>
            </a:r>
            <a:endParaRPr lang="hu-HU" sz="4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b="1" dirty="0"/>
              <a:t>Tranzitív:</a:t>
            </a:r>
            <a:r>
              <a:rPr lang="hu-HU" sz="4800" dirty="0"/>
              <a:t> a bevándorlókat formálható, „beolvasztható” objektumokként kezeli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b="1" dirty="0"/>
              <a:t>Intranzitív:</a:t>
            </a:r>
            <a:r>
              <a:rPr lang="hu-HU" sz="4800" dirty="0"/>
              <a:t> aktív szereplőkként tekint a bevándorlókra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A homogén egységek helyett heterogén egységekben való gondolkodás felé történő elmozdulás</a:t>
            </a:r>
            <a:endParaRPr lang="hu-HU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Az asszimiláció szubjektumának megváltoztatása</a:t>
            </a:r>
            <a:endParaRPr lang="hu-HU" sz="4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Az egyéni szintről a </a:t>
            </a:r>
            <a:r>
              <a:rPr lang="hu-HU" sz="4800" b="1" dirty="0"/>
              <a:t>több generációs populációra</a:t>
            </a:r>
            <a:r>
              <a:rPr lang="hu-HU" sz="4800" dirty="0"/>
              <a:t> helyeződik a hangsúly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Noha egyéni szinten változások természetesen bekövetkezhetnek (például nyelvváltás), a kulcsfontosságú változások </a:t>
            </a:r>
            <a:r>
              <a:rPr lang="hu-HU" sz="4800" b="1" dirty="0"/>
              <a:t>generációkon átívelően</a:t>
            </a:r>
            <a:r>
              <a:rPr lang="hu-HU" sz="4800" dirty="0"/>
              <a:t> mennek végbe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A kulturális kérdésekről a társadalmi-gazdasági kérdésekre való fókuszváltás</a:t>
            </a:r>
            <a:endParaRPr lang="hu-HU" sz="4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Az asszimiláció </a:t>
            </a:r>
            <a:r>
              <a:rPr lang="hu-HU" sz="4800" b="1" dirty="0"/>
              <a:t>nem a különbözőséggel áll szemben, hanem a szegregációval és a </a:t>
            </a:r>
            <a:r>
              <a:rPr lang="hu-HU" sz="4800" b="1" dirty="0" err="1"/>
              <a:t>gettósodással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524735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75024-B6D2-F2C9-95FA-C17A2A852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Brubaker</a:t>
            </a:r>
            <a:r>
              <a:rPr lang="hu-HU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37A43-3C8F-34CC-8474-608AF9BDE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A holisztikus megközelítés helyett a jelenség-szintű megközelítés előtérbe kerülése</a:t>
            </a:r>
            <a:endParaRPr lang="hu-HU" sz="4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b="1" dirty="0"/>
              <a:t>Holisztikus megközelítés:</a:t>
            </a:r>
            <a:r>
              <a:rPr lang="hu-HU" sz="4800" dirty="0"/>
              <a:t> az asszimilációt egy adott populációhoz (pl. nemzeti társadalomhoz, központi kultúrához) mérte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b="1" dirty="0"/>
              <a:t>Jelenség-szintű megközelítés:</a:t>
            </a:r>
            <a:r>
              <a:rPr lang="hu-HU" sz="4800" dirty="0"/>
              <a:t> </a:t>
            </a:r>
            <a:r>
              <a:rPr lang="hu-HU" sz="4800" b="1" dirty="0"/>
              <a:t>több referenciapopulációt</a:t>
            </a:r>
            <a:r>
              <a:rPr lang="hu-HU" sz="4800" dirty="0"/>
              <a:t> és </a:t>
            </a:r>
            <a:r>
              <a:rPr lang="hu-HU" sz="4800" b="1" dirty="0"/>
              <a:t>különböző területeken zajló eltérő folyamatokat</a:t>
            </a:r>
            <a:r>
              <a:rPr lang="hu-HU" sz="4800" dirty="0"/>
              <a:t> vesz figyelembe</a:t>
            </a:r>
          </a:p>
          <a:p>
            <a:r>
              <a:rPr lang="hu-HU" sz="4800" dirty="0"/>
              <a:t>➡ Ennek következményeként az olyan „egydimenziós” kérdések, mint </a:t>
            </a:r>
            <a:r>
              <a:rPr lang="hu-HU" sz="4800" b="1" dirty="0"/>
              <a:t>„milyen mértékű az asszimiláció?”</a:t>
            </a:r>
            <a:r>
              <a:rPr lang="hu-HU" sz="4800" dirty="0"/>
              <a:t>, elvesztették tudományos létjogosultságukat. Helyüket </a:t>
            </a:r>
            <a:r>
              <a:rPr lang="hu-HU" sz="4800" b="1" dirty="0"/>
              <a:t>„többdimenziós” kérdések vették át</a:t>
            </a:r>
            <a:r>
              <a:rPr lang="hu-HU" sz="4800" dirty="0"/>
              <a:t>, például: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Milyen tekintetben, mely mutatók szerint történik az asszimiláció?</a:t>
            </a:r>
            <a:endParaRPr lang="hu-HU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Milyen időtávon belül?</a:t>
            </a:r>
            <a:endParaRPr lang="hu-HU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Mely referenciapopulációhoz viszonyítva?</a:t>
            </a:r>
            <a:endParaRPr lang="hu-HU" sz="4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731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asszimiláció-elmélet kialakulása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971" y="2525485"/>
            <a:ext cx="10261599" cy="4659086"/>
          </a:xfrm>
        </p:spPr>
        <p:txBody>
          <a:bodyPr>
            <a:normAutofit fontScale="25000" lnSpcReduction="20000"/>
          </a:bodyPr>
          <a:lstStyle/>
          <a:p>
            <a:r>
              <a:rPr lang="hu-HU" sz="4200" b="1" dirty="0"/>
              <a:t>Korai szakaszok</a:t>
            </a:r>
          </a:p>
          <a:p>
            <a:r>
              <a:rPr lang="hu-HU" sz="4200" b="1" dirty="0"/>
              <a:t>Az európai nemzetállam: </a:t>
            </a:r>
            <a:r>
              <a:rPr lang="hu-HU" sz="4200" dirty="0"/>
              <a:t>állami intézményrendszer területi határok között</a:t>
            </a:r>
            <a:r>
              <a:rPr lang="hu-HU" sz="4200" b="1" dirty="0"/>
              <a:t>; </a:t>
            </a:r>
            <a:r>
              <a:rPr lang="hu-HU" sz="4200" dirty="0"/>
              <a:t>polgári egyenlőség; egységes nyelv, állami iskolarendszer; tömegmédia; nemzeti kulturális szimbólum rendszer: színház, múzeum, ünnepek, emlékművek stb., közös köznapi kultúra</a:t>
            </a:r>
          </a:p>
          <a:p>
            <a:r>
              <a:rPr lang="hu-HU" sz="4200" b="1" dirty="0"/>
              <a:t>Amerikai nemzet?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200" b="1" dirty="0"/>
              <a:t>A Chicago-i iskola</a:t>
            </a:r>
            <a:endParaRPr lang="hu-HU" sz="4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200" dirty="0"/>
              <a:t>Robert E. Park, Ernest </a:t>
            </a:r>
            <a:r>
              <a:rPr lang="hu-HU" sz="4200" dirty="0" err="1"/>
              <a:t>Burgess</a:t>
            </a:r>
            <a:r>
              <a:rPr lang="hu-HU" sz="4200" dirty="0"/>
              <a:t>, William Isaac Thomas, Louis Wirth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200" b="1" dirty="0"/>
              <a:t>Az asszimiláció definíciója</a:t>
            </a:r>
            <a:r>
              <a:rPr lang="hu-HU" sz="4200" dirty="0"/>
              <a:t> (Park, </a:t>
            </a:r>
            <a:r>
              <a:rPr lang="hu-HU" sz="4200" dirty="0" err="1"/>
              <a:t>Burgess</a:t>
            </a:r>
            <a:r>
              <a:rPr lang="hu-HU" sz="4200" dirty="0"/>
              <a:t>, I</a:t>
            </a:r>
            <a:r>
              <a:rPr lang="en-GB" sz="44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ntroduction</a:t>
            </a:r>
            <a:r>
              <a:rPr lang="en-GB" sz="44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to the Science of Sociology</a:t>
            </a:r>
            <a:r>
              <a:rPr lang="hu-HU" sz="4200" dirty="0"/>
              <a:t> 1921); </a:t>
            </a:r>
            <a:r>
              <a:rPr lang="en-GB" sz="4400" b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  <a:hlinkClick r:id="rId2" tooltip="The City (Park and Burgess book)"/>
              </a:rPr>
              <a:t>The City: Suggestions for the Study of Human Nature in the Urban Environment</a:t>
            </a:r>
            <a:r>
              <a:rPr lang="en-GB" sz="4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1925</a:t>
            </a:r>
            <a:endParaRPr lang="hu-HU" sz="4200" dirty="0"/>
          </a:p>
          <a:p>
            <a:pPr lvl="1"/>
            <a:r>
              <a:rPr lang="hu-HU" sz="4200" dirty="0"/>
              <a:t>„Az </a:t>
            </a:r>
            <a:r>
              <a:rPr lang="hu-HU" sz="4200" dirty="0" err="1"/>
              <a:t>interpenetráció</a:t>
            </a:r>
            <a:r>
              <a:rPr lang="hu-HU" sz="4200" dirty="0"/>
              <a:t> és fúzió folyamata, amelynek során személyek és csoportok megismerik és elsajátítják más személyek vagy csoportok emlékezetét, érzelmeit és attitűdjeit, megosztják egymással tapasztalataik és történelmük megosztása révén egy közös kulturális életbe integrálódnak.”</a:t>
            </a:r>
          </a:p>
          <a:p>
            <a:pPr lvl="1"/>
            <a:r>
              <a:rPr lang="hu-HU" sz="4200" b="1" dirty="0"/>
              <a:t>Etnikai kapcsolatok ciklusa (</a:t>
            </a:r>
            <a:r>
              <a:rPr lang="hu-HU" sz="4200" b="1" dirty="0" err="1"/>
              <a:t>race</a:t>
            </a:r>
            <a:r>
              <a:rPr lang="hu-HU" sz="4200" b="1" dirty="0"/>
              <a:t> </a:t>
            </a:r>
            <a:r>
              <a:rPr lang="hu-HU" sz="4200" b="1" dirty="0" err="1"/>
              <a:t>relation</a:t>
            </a:r>
            <a:r>
              <a:rPr lang="hu-HU" sz="4200" b="1" dirty="0"/>
              <a:t> </a:t>
            </a:r>
            <a:r>
              <a:rPr lang="hu-HU" sz="4200" b="1" dirty="0" err="1"/>
              <a:t>cycle</a:t>
            </a:r>
            <a:r>
              <a:rPr lang="hu-HU" sz="4200" b="1" dirty="0"/>
              <a:t>):</a:t>
            </a:r>
            <a:endParaRPr lang="hu-HU" sz="4200" dirty="0"/>
          </a:p>
          <a:p>
            <a:pPr marL="457200" lvl="1" indent="0">
              <a:buNone/>
            </a:pPr>
            <a:r>
              <a:rPr lang="hu-HU" sz="4200" dirty="0"/>
              <a:t>	„Az etnika kapcsolatokban létezik egy ciklus, amely mindenhol hajlamos megismétlődni. … Az etnikai kapcsolatok ciklusa, 	a következő formát ölti: érintkezés, versengés, alkalmazkodás és végső soron asszimiláció. Ez a folyamat progresszív és 	visszafordíthatatlan. … Az etnikai határok lassíthatják a folyamat ütemét, de nem változtathatják meg annak irányát. … 	Azok az erők, amelyek az etnikumok közötti </a:t>
            </a:r>
            <a:r>
              <a:rPr lang="hu-HU" sz="4200" dirty="0" err="1"/>
              <a:t>interpenetrációt</a:t>
            </a:r>
            <a:r>
              <a:rPr lang="hu-HU" sz="4200" dirty="0"/>
              <a:t> előidézik, olyan </a:t>
            </a:r>
            <a:r>
              <a:rPr lang="hu-HU" sz="4200" dirty="0" err="1"/>
              <a:t>hatalmasak</a:t>
            </a:r>
            <a:r>
              <a:rPr lang="hu-HU" sz="4200" dirty="0"/>
              <a:t> és ellenállhatatlanok, hogy az általuk elindított változások kozmikus folyamat jelleget öltik.”</a:t>
            </a:r>
          </a:p>
          <a:p>
            <a:pPr lvl="2"/>
            <a:r>
              <a:rPr lang="hu-HU" sz="4200" dirty="0"/>
              <a:t>➡ </a:t>
            </a:r>
            <a:r>
              <a:rPr lang="hu-HU" sz="4200" b="1" dirty="0"/>
              <a:t>Ökológiai folyamat</a:t>
            </a:r>
            <a:r>
              <a:rPr lang="hu-HU" sz="4200" dirty="0"/>
              <a:t>, amelyet természeti erők hajtanak, és amely analóg a növényi közösségekben lezajló folyamatokkal.</a:t>
            </a:r>
          </a:p>
          <a:p>
            <a:pPr lvl="1"/>
            <a:r>
              <a:rPr lang="hu-HU" sz="4200" b="1" dirty="0"/>
              <a:t>Kritika: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4200" dirty="0"/>
              <a:t>A folyamat elkerülhetetlensége, </a:t>
            </a:r>
            <a:r>
              <a:rPr lang="hu-HU" sz="4200" dirty="0" err="1"/>
              <a:t>visszafordíthatatlansága</a:t>
            </a:r>
            <a:r>
              <a:rPr lang="hu-HU" sz="4200" dirty="0"/>
              <a:t> és egyetemessége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4200" dirty="0"/>
              <a:t>A célközösség meghatározásának hiánya</a:t>
            </a:r>
          </a:p>
          <a:p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231629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etnikai kapcsolatok elméletének megrendülése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/>
              <a:t>Oscar </a:t>
            </a:r>
            <a:r>
              <a:rPr lang="hu-HU" b="1" dirty="0" err="1"/>
              <a:t>Handlin</a:t>
            </a:r>
            <a:r>
              <a:rPr lang="hu-HU" dirty="0"/>
              <a:t>, </a:t>
            </a:r>
            <a:r>
              <a:rPr lang="hu-HU" i="1" dirty="0"/>
              <a:t>The </a:t>
            </a:r>
            <a:r>
              <a:rPr lang="hu-HU" i="1" dirty="0" err="1"/>
              <a:t>Boston’s</a:t>
            </a:r>
            <a:r>
              <a:rPr lang="hu-HU" i="1" dirty="0"/>
              <a:t> </a:t>
            </a:r>
            <a:r>
              <a:rPr lang="hu-HU" i="1" dirty="0" err="1"/>
              <a:t>Immigrants</a:t>
            </a:r>
            <a:r>
              <a:rPr lang="hu-HU" dirty="0"/>
              <a:t> (1941) és </a:t>
            </a:r>
            <a:r>
              <a:rPr lang="hu-HU" i="1" dirty="0"/>
              <a:t>The </a:t>
            </a:r>
            <a:r>
              <a:rPr lang="hu-HU" i="1" dirty="0" err="1"/>
              <a:t>Uprooted</a:t>
            </a:r>
            <a:r>
              <a:rPr lang="hu-HU" dirty="0"/>
              <a:t> (1951): az ír bevándorló csoportok elemzése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A bostoni írek olyan etnikai csoportot alkottak, amelynek beilleszkedése nem vezetett teljes asszimilációhoz. „[B]ár az írek szilárd helyet szereztek a társadalomban… megőrizték csoportként való különállásukat.”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1" dirty="0"/>
              <a:t>Okok:</a:t>
            </a:r>
            <a:r>
              <a:rPr lang="hu-HU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Átfedő etnikai és osztályhelyzetek; építőmunkás, rendőr és tűzoltó, szervezett bűnözés, szakszervezetek) keresztazonosulás (</a:t>
            </a:r>
            <a:r>
              <a:rPr lang="en-GB" dirty="0"/>
              <a:t>cross-identification</a:t>
            </a:r>
            <a:r>
              <a:rPr lang="hu-HU" dirty="0"/>
              <a:t>)</a:t>
            </a:r>
            <a:endParaRPr lang="en-GB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/>
              <a:t>Sztereotípia-kutatás: </a:t>
            </a:r>
            <a:r>
              <a:rPr lang="hu-HU" dirty="0" err="1"/>
              <a:t>afro</a:t>
            </a:r>
            <a:r>
              <a:rPr lang="hu-HU" dirty="0"/>
              <a:t>-amerikai orvos, ír kőműves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Elidegenedés és beilleszkedés: A migráció elidegenedést jelentett (az ír parasztok régi közösségi kötelékeinek elvesztése) és individualizációt; Az elidegenedés és individualizáció erősítette fel az </a:t>
            </a:r>
            <a:r>
              <a:rPr lang="hu-HU" dirty="0" err="1"/>
              <a:t>amerikanizációt</a:t>
            </a:r>
            <a:r>
              <a:rPr lang="hu-HU" dirty="0"/>
              <a:t>: be gyors beilleszkedést etnikai csoportképzés révén tette lehetővé: „[A]z amerikaivá válás … nem egyszerű alkalmazkodás volt egy korábbi többségi mintához, hanem az új helyzet igényeihez való igazodás.”</a:t>
            </a:r>
          </a:p>
        </p:txBody>
      </p:sp>
    </p:spTree>
    <p:extLst>
      <p:ext uri="{BB962C8B-B14F-4D97-AF65-F5344CB8AC3E}">
        <p14:creationId xmlns:p14="http://schemas.microsoft.com/office/powerpoint/2010/main" val="127464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524466"/>
            <a:ext cx="9006841" cy="1365294"/>
          </a:xfrm>
        </p:spPr>
        <p:txBody>
          <a:bodyPr>
            <a:normAutofit fontScale="90000"/>
          </a:bodyPr>
          <a:lstStyle/>
          <a:p>
            <a:pPr algn="ctr"/>
            <a:br>
              <a:rPr lang="hu-HU" dirty="0"/>
            </a:br>
            <a:br>
              <a:rPr lang="hu-HU" dirty="0"/>
            </a:br>
            <a:r>
              <a:rPr lang="hu-HU" dirty="0"/>
              <a:t>Az asszimiláció komplex elmélete</a:t>
            </a:r>
            <a:br>
              <a:rPr lang="hu-HU" dirty="0"/>
            </a:br>
            <a:r>
              <a:rPr lang="en-US" sz="2200" dirty="0"/>
              <a:t>Milton Gordon</a:t>
            </a:r>
            <a:br>
              <a:rPr lang="hu-HU" dirty="0"/>
            </a:br>
            <a:r>
              <a:rPr lang="en-US" sz="2000" i="1" dirty="0"/>
              <a:t>Assimilation in American Life</a:t>
            </a:r>
            <a:r>
              <a:rPr lang="en-US" sz="2000" dirty="0"/>
              <a:t> (1964) </a:t>
            </a:r>
            <a:br>
              <a:rPr lang="hu-HU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2484119"/>
            <a:ext cx="10866120" cy="4350067"/>
          </a:xfrm>
        </p:spPr>
        <p:txBody>
          <a:bodyPr/>
          <a:lstStyle/>
          <a:p>
            <a:r>
              <a:rPr lang="hu-HU" b="1" dirty="0"/>
              <a:t>A modell</a:t>
            </a:r>
          </a:p>
          <a:p>
            <a:endParaRPr lang="hu-H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605003"/>
              </p:ext>
            </p:extLst>
          </p:nvPr>
        </p:nvGraphicFramePr>
        <p:xfrm>
          <a:off x="2194561" y="2880360"/>
          <a:ext cx="7459980" cy="3845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7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273">
                <a:tc>
                  <a:txBody>
                    <a:bodyPr/>
                    <a:lstStyle/>
                    <a:p>
                      <a:endParaRPr lang="hu-H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Az asszimiláció szakaszai</a:t>
                      </a:r>
                      <a:endParaRPr lang="hu-HU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Az asszimiláció terepe</a:t>
                      </a:r>
                      <a:endParaRPr lang="hu-H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812">
                <a:tc>
                  <a:txBody>
                    <a:bodyPr/>
                    <a:lstStyle/>
                    <a:p>
                      <a:r>
                        <a:rPr lang="hu-HU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dirty="0"/>
                        <a:t>A kulturális mintázatok megváltozása a befogadó társadalomhoz igazodva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Kulturális vagy viselkedési asszimiláció (</a:t>
                      </a:r>
                      <a:r>
                        <a:rPr lang="hu-HU" sz="1050" b="1" dirty="0" err="1"/>
                        <a:t>akulturáció</a:t>
                      </a:r>
                      <a:r>
                        <a:rPr lang="hu-HU" sz="1050" b="1" dirty="0"/>
                        <a:t>)</a:t>
                      </a:r>
                      <a:endParaRPr lang="hu-H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6856">
                <a:tc>
                  <a:txBody>
                    <a:bodyPr/>
                    <a:lstStyle/>
                    <a:p>
                      <a:r>
                        <a:rPr lang="hu-HU" sz="11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dirty="0"/>
                        <a:t>Szignifikáns jelenlét a befogadó társadalom  intézményeiben, hétköznapi életében, egyesületeiben a személyes interakciók szintjén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Strukturális asszimiláció</a:t>
                      </a:r>
                      <a:endParaRPr lang="hu-H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743">
                <a:tc>
                  <a:txBody>
                    <a:bodyPr/>
                    <a:lstStyle/>
                    <a:p>
                      <a:r>
                        <a:rPr lang="hu-HU" sz="110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dirty="0"/>
                        <a:t>Vegyesházasságok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Házassági asszimiláció (</a:t>
                      </a:r>
                      <a:r>
                        <a:rPr lang="hu-HU" sz="1050" b="1" dirty="0" err="1"/>
                        <a:t>amalgamáció</a:t>
                      </a:r>
                      <a:r>
                        <a:rPr lang="hu-HU" sz="1050" b="1" dirty="0"/>
                        <a:t>)</a:t>
                      </a:r>
                      <a:endParaRPr lang="hu-H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50">
                <a:tc>
                  <a:txBody>
                    <a:bodyPr/>
                    <a:lstStyle/>
                    <a:p>
                      <a:r>
                        <a:rPr lang="hu-HU" sz="11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dirty="0"/>
                        <a:t>A befogadó társadalommal való kizárólagos közösség érzésének kialakulása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Identifikációs asszimiláció</a:t>
                      </a:r>
                      <a:endParaRPr lang="hu-H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460">
                <a:tc>
                  <a:txBody>
                    <a:bodyPr/>
                    <a:lstStyle/>
                    <a:p>
                      <a:r>
                        <a:rPr lang="hu-HU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dirty="0"/>
                        <a:t>Előítéletek megszűnése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Attitűd-recepciós asszimiláció</a:t>
                      </a:r>
                      <a:endParaRPr lang="hu-H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460">
                <a:tc>
                  <a:txBody>
                    <a:bodyPr/>
                    <a:lstStyle/>
                    <a:p>
                      <a:r>
                        <a:rPr lang="hu-HU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dirty="0"/>
                        <a:t>Megkülönböztetés megszűnése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/>
                        <a:t>Viselkedési recepciós asszimiláció</a:t>
                      </a:r>
                      <a:endParaRPr lang="hu-HU" sz="105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725">
                <a:tc>
                  <a:txBody>
                    <a:bodyPr/>
                    <a:lstStyle/>
                    <a:p>
                      <a:r>
                        <a:rPr lang="hu-HU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dirty="0"/>
                        <a:t>Az érték- és hatalmi konfliktusok megszűnése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050" b="1" dirty="0"/>
                        <a:t>Teljes személyes asszimiláció</a:t>
                      </a:r>
                      <a:endParaRPr lang="hu-HU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19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Többféle olvasztótégely, strukturális pluralizmus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1A9A771-07BF-D48A-8D3E-5CFDD306E3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54954" y="2741990"/>
            <a:ext cx="98613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hu-HU" altLang="hu-HU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Az </a:t>
            </a:r>
            <a:r>
              <a:rPr kumimoji="0" lang="hu-HU" altLang="hu-HU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interpenetráció</a:t>
            </a:r>
            <a:r>
              <a:rPr kumimoji="0" lang="hu-HU" altLang="hu-HU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folyamata</a:t>
            </a:r>
            <a:r>
              <a: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 társadalmi mobilitás folyamata során </a:t>
            </a:r>
            <a:r>
              <a:rPr lang="hu-HU" altLang="hu-HU" dirty="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r>
              <a: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 etnikai csoportok és a társadalmi osztályhoz tartozás szerinti csoportok keverednek;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u-HU" altLang="hu-H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Angol konformitás:</a:t>
            </a:r>
            <a:r>
              <a: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korai európai bevándorlók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u-HU" altLang="hu-H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Vallási olvasztótégelyek</a:t>
            </a:r>
            <a:r>
              <a: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(katolikus, protestáns, zsidó) „felolvasztották a bennük lévő fehér nemzetiségi közösségeket”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u-HU" altLang="hu-H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Faji (</a:t>
            </a:r>
            <a:r>
              <a:rPr kumimoji="0" lang="hu-HU" altLang="hu-H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race</a:t>
            </a:r>
            <a:r>
              <a:rPr kumimoji="0" lang="hu-HU" altLang="hu-H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olvasztótégelyek:</a:t>
            </a:r>
            <a:r>
              <a: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olyan csoportok, amelyek „strukturális” beolvadását akadályozták (</a:t>
            </a:r>
            <a:r>
              <a:rPr kumimoji="0" lang="hu-HU" altLang="hu-H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color</a:t>
            </a:r>
            <a:r>
              <a: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line), valamint azok a bevándorlók, akik úgy döntöttek, hogy fenntartják az etnikai zártságot (kínaiak)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u-HU" altLang="hu-H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Eredmény:</a:t>
            </a:r>
            <a:r>
              <a: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több olvasztótégely és egy olyan struktúra, amelyben a „strukturális pluralizmus” egyre csökkenő mértékű kulturális pluralizmussal párosul; a tömegkultúra hatása</a:t>
            </a:r>
          </a:p>
        </p:txBody>
      </p:sp>
    </p:spTree>
    <p:extLst>
      <p:ext uri="{BB962C8B-B14F-4D97-AF65-F5344CB8AC3E}">
        <p14:creationId xmlns:p14="http://schemas.microsoft.com/office/powerpoint/2010/main" val="127641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asszimiláció-elméletek hanyatlása</a:t>
            </a:r>
            <a:br>
              <a:rPr lang="hu-HU" dirty="0"/>
            </a:b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Nathan Glazer and Daniel Patrick Moynihan, Beyond the Melting Pot (1963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29198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Tézis:</a:t>
            </a:r>
            <a:b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nagy olvasztótégely nem jött létre. „Az amerikai társadalom és kultúra asszimiláló ereje eltérő módon hatott a bevándorló csoportokra, megváltoztatta őket ahhoz képest, mint amilyenek korábban voltak, de mégis megőrizték megkülönböztethető identitásukat.” </a:t>
            </a:r>
          </a:p>
          <a:p>
            <a:pPr lvl="1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Amerika nemcsak megteremtette, hanem folyamatosan újrateremtette az etnikai csoportokat, még akkor is, amikor azok elveszítették sajátos kulturális vonásaikat. Ezek a csoportok közös gazdasági érdekek, társasági élet, családi kötelékek stb. révén maradtak fenn. Az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etnicitás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nemzeti aspektusai azonban egyre kevésbé váltak fontossá, ahogy a csoportok a középosztályba emelkedtek, és az etnikai hovatartozás helyét egyre inkább a vallási azonosulás vette át. Az amerikai társadalom négy nagy csoportra tagolódott: katolikusok, zsidók, fehér protestánsok és feketék – vagyis olyan csoportokra, amelyeket vallási és faji tényezők határoznak meg.</a:t>
            </a:r>
          </a:p>
          <a:p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1960–80: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politikai változások; etnikai újjáéledés, etnikai mozgalmak </a:t>
            </a:r>
          </a:p>
          <a:p>
            <a:pPr lvl="1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→ az asszimiláció-elméletek hanyatlása; konstruktivista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etnicitás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-elméletek: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Barth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stb. 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636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asszimiláció-elméletek megújulása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94857"/>
            <a:ext cx="9430668" cy="4393120"/>
          </a:xfrm>
        </p:spPr>
        <p:txBody>
          <a:bodyPr>
            <a:normAutofit fontScale="40000" lnSpcReduction="20000"/>
          </a:bodyPr>
          <a:lstStyle/>
          <a:p>
            <a:r>
              <a:rPr lang="hu-HU" sz="4400" b="1" dirty="0"/>
              <a:t>1980 után: Az asszimilációs elméletek megújulása új alapokon</a:t>
            </a:r>
            <a:r>
              <a:rPr lang="hu-HU" b="1" dirty="0"/>
              <a:t>:</a:t>
            </a:r>
            <a:endParaRPr lang="hu-HU" dirty="0"/>
          </a:p>
          <a:p>
            <a:r>
              <a:rPr lang="hu-HU" sz="4800" b="1" dirty="0"/>
              <a:t>Elutasításra került:</a:t>
            </a:r>
            <a:endParaRPr lang="hu-HU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800" dirty="0"/>
              <a:t>Az angolszász protestáns „mag” változatlan dominanciájának feltételezése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dirty="0"/>
              <a:t>Az asszimiláció egyirányú folyamatként való értelmezése (egyenes vonalú asszimilációs elmélet)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dirty="0"/>
              <a:t>Az asszimiláció elkerülhetetlensége és normatív kívánatossága</a:t>
            </a:r>
          </a:p>
          <a:p>
            <a:r>
              <a:rPr lang="hu-HU" sz="4800" b="1" dirty="0"/>
              <a:t>Milton </a:t>
            </a:r>
            <a:r>
              <a:rPr lang="hu-HU" sz="4800" b="1" dirty="0" err="1"/>
              <a:t>Yinger</a:t>
            </a:r>
            <a:r>
              <a:rPr lang="hu-HU" sz="4800" b="1" dirty="0"/>
              <a:t>, </a:t>
            </a:r>
            <a:r>
              <a:rPr lang="hu-HU" sz="4800" b="1" i="1" dirty="0" err="1"/>
              <a:t>Toward</a:t>
            </a:r>
            <a:r>
              <a:rPr lang="hu-HU" sz="4800" b="1" i="1" dirty="0"/>
              <a:t> a </a:t>
            </a:r>
            <a:r>
              <a:rPr lang="hu-HU" sz="4800" b="1" i="1" dirty="0" err="1"/>
              <a:t>Theory</a:t>
            </a:r>
            <a:r>
              <a:rPr lang="hu-HU" sz="4800" b="1" i="1" dirty="0"/>
              <a:t> of </a:t>
            </a:r>
            <a:r>
              <a:rPr lang="hu-HU" sz="4800" b="1" i="1" dirty="0" err="1"/>
              <a:t>Assimilation</a:t>
            </a:r>
            <a:r>
              <a:rPr lang="hu-HU" sz="4800" b="1" i="1" dirty="0"/>
              <a:t> and </a:t>
            </a:r>
            <a:r>
              <a:rPr lang="hu-HU" sz="4800" b="1" i="1" dirty="0" err="1"/>
              <a:t>Dissimilation</a:t>
            </a:r>
            <a:r>
              <a:rPr lang="hu-HU" sz="4800" b="1" dirty="0"/>
              <a:t> (1981)</a:t>
            </a:r>
            <a:br>
              <a:rPr lang="hu-HU" sz="4800" dirty="0"/>
            </a:br>
            <a:endParaRPr lang="hu-HU" sz="4800" dirty="0"/>
          </a:p>
          <a:p>
            <a:pPr marL="0" indent="0">
              <a:buNone/>
            </a:pPr>
            <a:r>
              <a:rPr lang="hu-HU" sz="4800" b="1" dirty="0"/>
              <a:t>„Az emberi történelem jelen korszakában már nem az asszimiláció és az </a:t>
            </a:r>
            <a:r>
              <a:rPr lang="hu-HU" sz="4800" b="1" dirty="0" err="1"/>
              <a:t>etnicitás</a:t>
            </a:r>
            <a:r>
              <a:rPr lang="hu-HU" sz="4800" b="1" dirty="0"/>
              <a:t> közötti választásról van szó, hanem az asszimiláció és az </a:t>
            </a:r>
            <a:r>
              <a:rPr lang="hu-HU" sz="4800" b="1" dirty="0" err="1"/>
              <a:t>etnicitás</a:t>
            </a:r>
            <a:r>
              <a:rPr lang="hu-HU" sz="4800" b="1" dirty="0"/>
              <a:t> egyidejű fennállásáról.”</a:t>
            </a:r>
          </a:p>
          <a:p>
            <a:pPr marL="0" indent="0">
              <a:buNone/>
            </a:pPr>
            <a:endParaRPr lang="hu-HU" sz="4800" dirty="0"/>
          </a:p>
          <a:p>
            <a:pPr marL="457200" lvl="1" indent="0">
              <a:buNone/>
            </a:pP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128391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BDDA2-375F-2960-C8F1-9F6A9108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468" y="1169378"/>
            <a:ext cx="8818685" cy="580292"/>
          </a:xfrm>
        </p:spPr>
        <p:txBody>
          <a:bodyPr/>
          <a:lstStyle/>
          <a:p>
            <a:r>
              <a:rPr lang="hu-HU" sz="2400" b="1" dirty="0"/>
              <a:t>Milton </a:t>
            </a:r>
            <a:r>
              <a:rPr lang="hu-HU" sz="2400" b="1" dirty="0" err="1"/>
              <a:t>Yinger</a:t>
            </a:r>
            <a:r>
              <a:rPr lang="hu-HU" sz="2400" b="1" dirty="0"/>
              <a:t>, </a:t>
            </a:r>
            <a:r>
              <a:rPr lang="hu-HU" sz="2400" b="1" i="1" dirty="0" err="1"/>
              <a:t>Toward</a:t>
            </a:r>
            <a:r>
              <a:rPr lang="hu-HU" sz="2400" b="1" i="1" dirty="0"/>
              <a:t> a </a:t>
            </a:r>
            <a:r>
              <a:rPr lang="hu-HU" sz="2400" b="1" i="1" dirty="0" err="1"/>
              <a:t>Theory</a:t>
            </a:r>
            <a:r>
              <a:rPr lang="hu-HU" sz="2400" b="1" i="1" dirty="0"/>
              <a:t> of </a:t>
            </a:r>
            <a:r>
              <a:rPr lang="hu-HU" sz="2400" b="1" i="1" dirty="0" err="1"/>
              <a:t>Assimilation</a:t>
            </a:r>
            <a:r>
              <a:rPr lang="hu-HU" sz="2400" b="1" i="1" dirty="0"/>
              <a:t> and </a:t>
            </a:r>
            <a:r>
              <a:rPr lang="hu-HU" sz="2400" b="1" i="1" dirty="0" err="1"/>
              <a:t>Dissimilation</a:t>
            </a:r>
            <a:r>
              <a:rPr lang="hu-HU" sz="2400" b="1" dirty="0"/>
              <a:t> (1981)</a:t>
            </a:r>
            <a:br>
              <a:rPr lang="hu-HU" sz="3600" dirty="0"/>
            </a:br>
            <a:br>
              <a:rPr lang="hu-HU" sz="3600" dirty="0"/>
            </a:b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E6ABC-C716-E6F5-1BEF-4730BA746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2506784"/>
            <a:ext cx="11139854" cy="4527062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hu-HU" sz="4200" dirty="0" err="1">
                <a:latin typeface="Arial" panose="020B0604020202020204" pitchFamily="34" charset="0"/>
                <a:cs typeface="Arial" panose="020B0604020202020204" pitchFamily="34" charset="0"/>
              </a:rPr>
              <a:t>Yinger</a:t>
            </a: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 az asszimilációt változóként kezeli, amely négy alfolyamatra bontható; Ezek az folyamatok visszafordíthatók, eltérő intenzitással jelentkezhetnek, és nem mindig követik egymást állandó sorrendben.. Az egyes folyamatok mértékét nagyban befolyásolja a többi folyamat erőssége.</a:t>
            </a:r>
          </a:p>
          <a:p>
            <a:pPr>
              <a:buFont typeface="+mj-lt"/>
              <a:buAutoNum type="arabicPeriod"/>
            </a:pPr>
            <a:r>
              <a:rPr lang="hu-HU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Akulturáció</a:t>
            </a:r>
            <a:endParaRPr lang="hu-HU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„Az </a:t>
            </a:r>
            <a:r>
              <a:rPr lang="hu-HU" sz="4200" dirty="0" err="1">
                <a:latin typeface="Arial" panose="020B0604020202020204" pitchFamily="34" charset="0"/>
                <a:cs typeface="Arial" panose="020B0604020202020204" pitchFamily="34" charset="0"/>
              </a:rPr>
              <a:t>akulturáció</a:t>
            </a: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 egy olyan folyamat, amely során két vagy több csoport kölcsönhatása révén nagyobb kulturális hasonlóság alakul ki közöttük.”</a:t>
            </a:r>
          </a:p>
          <a:p>
            <a:pPr marL="742950" lvl="1" indent="-285750">
              <a:buFont typeface="+mj-lt"/>
              <a:buAutoNum type="arabicPeriod"/>
            </a:pP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Két típusa van:</a:t>
            </a:r>
          </a:p>
          <a:p>
            <a:pPr marL="1143000" lvl="2" indent="-228600">
              <a:buFont typeface="+mj-lt"/>
              <a:buAutoNum type="arabicPeriod"/>
            </a:pP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Helyettesítő </a:t>
            </a:r>
            <a:r>
              <a:rPr lang="hu-HU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akulturáció</a:t>
            </a: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: Egy kultúra bizonyos elemeinek elhagyása, más kultúrából származó elemekkel való helyettesítése</a:t>
            </a:r>
          </a:p>
          <a:p>
            <a:pPr marL="1143000" lvl="2" indent="-228600">
              <a:buFont typeface="+mj-lt"/>
              <a:buAutoNum type="arabicPeriod"/>
            </a:pP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Additív </a:t>
            </a:r>
            <a:r>
              <a:rPr lang="hu-HU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akulturáció</a:t>
            </a: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: Egy másik kultúra elemeinek hozzáadása az eredeti kultúrához</a:t>
            </a:r>
          </a:p>
          <a:p>
            <a:pPr>
              <a:buFont typeface="+mj-lt"/>
              <a:buAutoNum type="arabicPeriod"/>
            </a:pP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Integráció</a:t>
            </a:r>
            <a:endParaRPr lang="hu-HU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„Az integráció a strukturális asszimiláció folyamatának következménye, amelynek során korábban elkülönült csoportok tagjai  rendszeresen közös interakciókban vesznek részt.”</a:t>
            </a:r>
          </a:p>
          <a:p>
            <a:pPr>
              <a:buFont typeface="+mj-lt"/>
              <a:buAutoNum type="arabicPeriod"/>
            </a:pP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Elvegyülés (</a:t>
            </a:r>
            <a:r>
              <a:rPr lang="hu-HU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amalgamation</a:t>
            </a: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buNone/>
            </a:pP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-Az elvegyülés nem azonos a házassági asszimilációval (mint Gordon elmélete szerint), mivel:</a:t>
            </a:r>
          </a:p>
          <a:p>
            <a:pPr marL="914400" lvl="2" indent="0">
              <a:buNone/>
            </a:pP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	- vegyesházasságok létrejöhetnek elvegyülés nélkül is </a:t>
            </a:r>
          </a:p>
          <a:p>
            <a:pPr marL="457200" lvl="1" indent="0">
              <a:buNone/>
            </a:pP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		- az elvegyülés sem feltétlenül vezet vegyesházassághoz.</a:t>
            </a:r>
            <a:endParaRPr lang="hu-HU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Azonosulás (</a:t>
            </a:r>
            <a:r>
              <a:rPr lang="hu-HU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buNone/>
            </a:pPr>
            <a:r>
              <a:rPr lang="hu-HU" sz="42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u-HU" sz="4200" dirty="0">
                <a:latin typeface="Arial" panose="020B0604020202020204" pitchFamily="34" charset="0"/>
                <a:cs typeface="Arial" panose="020B0604020202020204" pitchFamily="34" charset="0"/>
              </a:rPr>
              <a:t> az asszimiláció pszichológiai vonatkozásaira utal </a:t>
            </a:r>
          </a:p>
          <a:p>
            <a:pPr marL="457200" lvl="1" indent="0">
              <a:buNone/>
            </a:pPr>
            <a:r>
              <a:rPr kumimoji="0" lang="hu-HU" sz="4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Ezek az folyamatok visszafordíthatók, eltérő intenzitással jelentkezhetnek, és nem mindig követik egymást állandó sorrendben.. Az egyes folyamatok mértékét nagyban befolyásolja a többi folyamat erőssége</a:t>
            </a:r>
            <a:endParaRPr lang="hu-HU" sz="4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5750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08454"/>
            <a:ext cx="8761413" cy="1210962"/>
          </a:xfrm>
        </p:spPr>
        <p:txBody>
          <a:bodyPr/>
          <a:lstStyle/>
          <a:p>
            <a:r>
              <a:rPr lang="en-US" dirty="0"/>
              <a:t>Ass</a:t>
            </a:r>
            <a:r>
              <a:rPr lang="hu-HU" dirty="0"/>
              <a:t>z</a:t>
            </a:r>
            <a:r>
              <a:rPr lang="en-US" dirty="0" err="1"/>
              <a:t>imil</a:t>
            </a:r>
            <a:r>
              <a:rPr lang="hu-HU" dirty="0" err="1"/>
              <a:t>áció</a:t>
            </a:r>
            <a:r>
              <a:rPr lang="en-US" dirty="0"/>
              <a:t>: </a:t>
            </a:r>
            <a:r>
              <a:rPr lang="hu-HU" dirty="0"/>
              <a:t>egyéni vagy csoport jelenség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Gordon hipotetikus kapcsolata az asszimiláció különböző dimenziói között nem feltétlenül érvényes egyéni szinten.</a:t>
            </a: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Noha egyének strukturálisan asszimilálódhatnak, az előítéletek és a diszkrimináció továbbra is fennmaradhatnak.</a:t>
            </a:r>
          </a:p>
          <a:p>
            <a:r>
              <a:rPr lang="hu-HU" b="1" dirty="0" err="1"/>
              <a:t>Yinger</a:t>
            </a:r>
            <a:r>
              <a:rPr lang="hu-HU" b="1" dirty="0"/>
              <a:t>:</a:t>
            </a: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Olyan modellt alkotott, amelyben az egyéni és a csoportszintű asszimiláció egyértelműen megkülönböztethető, de adott esetben kombinálható 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1" dirty="0"/>
              <a:t>Ezáltal megvilágította az asszimiláció szubjektumának és irányának összefüggéseit: egyén/csoport – asszimiláció/disszimiláció.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4842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Assimilation Theories</Template>
  <TotalTime>1150</TotalTime>
  <Words>1627</Words>
  <Application>Microsoft Office PowerPoint</Application>
  <PresentationFormat>Widescreen</PresentationFormat>
  <Paragraphs>143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Century Gothic</vt:lpstr>
      <vt:lpstr>Times New Roman</vt:lpstr>
      <vt:lpstr>Wingdings 3</vt:lpstr>
      <vt:lpstr>Ion Boardroom</vt:lpstr>
      <vt:lpstr>Asszimiláció-elméletek</vt:lpstr>
      <vt:lpstr>Az asszimiláció-elmélet kialakulása</vt:lpstr>
      <vt:lpstr>Az etnikai kapcsolatok elméletének megrendülése</vt:lpstr>
      <vt:lpstr>  Az asszimiláció komplex elmélete Milton Gordon Assimilation in American Life (1964)  </vt:lpstr>
      <vt:lpstr>Többféle olvasztótégely, strukturális pluralizmus</vt:lpstr>
      <vt:lpstr>Az asszimiláció-elméletek hanyatlása Nathan Glazer and Daniel Patrick Moynihan, Beyond the Melting Pot (1963)  </vt:lpstr>
      <vt:lpstr>Az asszimiláció-elméletek megújulása</vt:lpstr>
      <vt:lpstr>Milton Yinger, Toward a Theory of Assimilation and Dissimilation (1981)  </vt:lpstr>
      <vt:lpstr>Asszimiláció: egyéni vagy csoport jelenség?</vt:lpstr>
      <vt:lpstr>Új irányzatok az asszimiláció kutatásában Eva Morawska, In Defense of the Assimilation Model (1994) </vt:lpstr>
      <vt:lpstr>Egy új asszimiláció-elmélet Rogers Brubaker: The return of assimilation? (2001)</vt:lpstr>
      <vt:lpstr>Brubaker 2</vt:lpstr>
      <vt:lpstr>Brubaker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Andras Kovacs</dc:creator>
  <cp:lastModifiedBy>Győri János</cp:lastModifiedBy>
  <cp:revision>26</cp:revision>
  <cp:lastPrinted>2020-03-10T12:19:14Z</cp:lastPrinted>
  <dcterms:created xsi:type="dcterms:W3CDTF">2025-02-23T14:07:13Z</dcterms:created>
  <dcterms:modified xsi:type="dcterms:W3CDTF">2025-03-11T19:44:19Z</dcterms:modified>
</cp:coreProperties>
</file>